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7" r:id="rId1"/>
  </p:sldMasterIdLst>
  <p:sldIdLst>
    <p:sldId id="256" r:id="rId2"/>
    <p:sldId id="271" r:id="rId3"/>
    <p:sldId id="258" r:id="rId4"/>
    <p:sldId id="262" r:id="rId5"/>
    <p:sldId id="269" r:id="rId6"/>
    <p:sldId id="266" r:id="rId7"/>
    <p:sldId id="265" r:id="rId8"/>
    <p:sldId id="26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DBA72C-1E64-4369-AFC9-717229EE1B3B}" v="1" dt="2025-03-18T16:04:07.666"/>
    <p1510:client id="{64BDF600-E701-4142-9B61-B5FE12F41A19}" v="1" dt="2025-03-18T16:33:24.901"/>
    <p1510:client id="{896C5FD1-FDD3-22BD-13A0-906299F901A9}" v="195" dt="2025-03-18T16:03:01.8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yliss, Jill" userId="1c0a1165-55e0-4f4c-ade1-ef6aa344908f" providerId="ADAL" clId="{64BDF600-E701-4142-9B61-B5FE12F41A19}"/>
    <pc:docChg chg="modSld">
      <pc:chgData name="Bayliss, Jill" userId="1c0a1165-55e0-4f4c-ade1-ef6aa344908f" providerId="ADAL" clId="{64BDF600-E701-4142-9B61-B5FE12F41A19}" dt="2025-03-18T16:33:28.904" v="0" actId="1076"/>
      <pc:docMkLst>
        <pc:docMk/>
      </pc:docMkLst>
      <pc:sldChg chg="modSp mod">
        <pc:chgData name="Bayliss, Jill" userId="1c0a1165-55e0-4f4c-ade1-ef6aa344908f" providerId="ADAL" clId="{64BDF600-E701-4142-9B61-B5FE12F41A19}" dt="2025-03-18T16:33:28.904" v="0" actId="1076"/>
        <pc:sldMkLst>
          <pc:docMk/>
          <pc:sldMk cId="925944893" sldId="266"/>
        </pc:sldMkLst>
        <pc:picChg chg="mod">
          <ac:chgData name="Bayliss, Jill" userId="1c0a1165-55e0-4f4c-ade1-ef6aa344908f" providerId="ADAL" clId="{64BDF600-E701-4142-9B61-B5FE12F41A19}" dt="2025-03-18T16:33:28.904" v="0" actId="1076"/>
          <ac:picMkLst>
            <pc:docMk/>
            <pc:sldMk cId="925944893" sldId="266"/>
            <ac:picMk id="3" creationId="{2C34016F-365C-2853-0243-A45B35D265AD}"/>
          </ac:picMkLst>
        </pc:picChg>
      </pc:sldChg>
    </pc:docChg>
  </pc:docChgLst>
  <pc:docChgLst>
    <pc:chgData name="Bayliss, Jill" userId="1c0a1165-55e0-4f4c-ade1-ef6aa344908f" providerId="ADAL" clId="{3BDBA72C-1E64-4369-AFC9-717229EE1B3B}"/>
    <pc:docChg chg="custSel modSld">
      <pc:chgData name="Bayliss, Jill" userId="1c0a1165-55e0-4f4c-ade1-ef6aa344908f" providerId="ADAL" clId="{3BDBA72C-1E64-4369-AFC9-717229EE1B3B}" dt="2025-03-18T16:15:22.936" v="151" actId="1076"/>
      <pc:docMkLst>
        <pc:docMk/>
      </pc:docMkLst>
      <pc:sldChg chg="addSp delSp modSp mod delAnim">
        <pc:chgData name="Bayliss, Jill" userId="1c0a1165-55e0-4f4c-ade1-ef6aa344908f" providerId="ADAL" clId="{3BDBA72C-1E64-4369-AFC9-717229EE1B3B}" dt="2025-03-18T16:09:01.519" v="147" actId="478"/>
        <pc:sldMkLst>
          <pc:docMk/>
          <pc:sldMk cId="925944893" sldId="266"/>
        </pc:sldMkLst>
        <pc:spChg chg="add mod">
          <ac:chgData name="Bayliss, Jill" userId="1c0a1165-55e0-4f4c-ade1-ef6aa344908f" providerId="ADAL" clId="{3BDBA72C-1E64-4369-AFC9-717229EE1B3B}" dt="2025-03-18T16:08:27.082" v="144" actId="1076"/>
          <ac:spMkLst>
            <pc:docMk/>
            <pc:sldMk cId="925944893" sldId="266"/>
            <ac:spMk id="4" creationId="{ED9357DB-C800-ADAB-E2FC-76B4267F41FC}"/>
          </ac:spMkLst>
        </pc:spChg>
        <pc:spChg chg="mod">
          <ac:chgData name="Bayliss, Jill" userId="1c0a1165-55e0-4f4c-ade1-ef6aa344908f" providerId="ADAL" clId="{3BDBA72C-1E64-4369-AFC9-717229EE1B3B}" dt="2025-03-18T16:08:43.327" v="146" actId="14100"/>
          <ac:spMkLst>
            <pc:docMk/>
            <pc:sldMk cId="925944893" sldId="266"/>
            <ac:spMk id="5" creationId="{00000000-0000-0000-0000-000000000000}"/>
          </ac:spMkLst>
        </pc:spChg>
        <pc:spChg chg="mod">
          <ac:chgData name="Bayliss, Jill" userId="1c0a1165-55e0-4f4c-ade1-ef6aa344908f" providerId="ADAL" clId="{3BDBA72C-1E64-4369-AFC9-717229EE1B3B}" dt="2025-03-18T16:08:21.262" v="143" actId="1076"/>
          <ac:spMkLst>
            <pc:docMk/>
            <pc:sldMk cId="925944893" sldId="266"/>
            <ac:spMk id="9" creationId="{27F77F75-09E5-46BE-B3B8-1D00C95593A1}"/>
          </ac:spMkLst>
        </pc:spChg>
        <pc:picChg chg="del">
          <ac:chgData name="Bayliss, Jill" userId="1c0a1165-55e0-4f4c-ade1-ef6aa344908f" providerId="ADAL" clId="{3BDBA72C-1E64-4369-AFC9-717229EE1B3B}" dt="2025-03-18T16:09:01.519" v="147" actId="478"/>
          <ac:picMkLst>
            <pc:docMk/>
            <pc:sldMk cId="925944893" sldId="266"/>
            <ac:picMk id="3" creationId="{8CD42BA1-7E7C-6563-51CD-D0FCC7E0FD3C}"/>
          </ac:picMkLst>
        </pc:picChg>
      </pc:sldChg>
      <pc:sldChg chg="addSp delSp modSp mod">
        <pc:chgData name="Bayliss, Jill" userId="1c0a1165-55e0-4f4c-ade1-ef6aa344908f" providerId="ADAL" clId="{3BDBA72C-1E64-4369-AFC9-717229EE1B3B}" dt="2025-03-18T16:15:22.936" v="151" actId="1076"/>
        <pc:sldMkLst>
          <pc:docMk/>
          <pc:sldMk cId="4058425483" sldId="267"/>
        </pc:sldMkLst>
        <pc:spChg chg="mod">
          <ac:chgData name="Bayliss, Jill" userId="1c0a1165-55e0-4f4c-ade1-ef6aa344908f" providerId="ADAL" clId="{3BDBA72C-1E64-4369-AFC9-717229EE1B3B}" dt="2025-03-18T16:15:22.936" v="151" actId="1076"/>
          <ac:spMkLst>
            <pc:docMk/>
            <pc:sldMk cId="4058425483" sldId="267"/>
            <ac:spMk id="12" creationId="{00000000-0000-0000-0000-000000000000}"/>
          </ac:spMkLst>
        </pc:spChg>
        <pc:picChg chg="del">
          <ac:chgData name="Bayliss, Jill" userId="1c0a1165-55e0-4f4c-ade1-ef6aa344908f" providerId="ADAL" clId="{3BDBA72C-1E64-4369-AFC9-717229EE1B3B}" dt="2025-03-18T16:15:16.964" v="148" actId="478"/>
          <ac:picMkLst>
            <pc:docMk/>
            <pc:sldMk cId="4058425483" sldId="267"/>
            <ac:picMk id="6" creationId="{3612996E-7675-CF09-3CC7-1BB0CB33A04C}"/>
          </ac:picMkLst>
        </pc:picChg>
        <pc:picChg chg="add mod">
          <ac:chgData name="Bayliss, Jill" userId="1c0a1165-55e0-4f4c-ade1-ef6aa344908f" providerId="ADAL" clId="{3BDBA72C-1E64-4369-AFC9-717229EE1B3B}" dt="2025-03-18T16:15:21.416" v="150" actId="1076"/>
          <ac:picMkLst>
            <pc:docMk/>
            <pc:sldMk cId="4058425483" sldId="267"/>
            <ac:picMk id="7" creationId="{1D3B2826-7556-8D52-BD81-3173D6E1EE2D}"/>
          </ac:picMkLst>
        </pc:picChg>
      </pc:sldChg>
    </pc:docChg>
  </pc:docChgLst>
  <pc:docChgLst>
    <pc:chgData name="Bayliss, Jill" userId="S::jbayliss@washoeschools.net::1c0a1165-55e0-4f4c-ade1-ef6aa344908f" providerId="AD" clId="Web-{896C5FD1-FDD3-22BD-13A0-906299F901A9}"/>
    <pc:docChg chg="modSld">
      <pc:chgData name="Bayliss, Jill" userId="S::jbayliss@washoeschools.net::1c0a1165-55e0-4f4c-ade1-ef6aa344908f" providerId="AD" clId="Web-{896C5FD1-FDD3-22BD-13A0-906299F901A9}" dt="2025-03-18T16:03:01.817" v="114" actId="14100"/>
      <pc:docMkLst>
        <pc:docMk/>
      </pc:docMkLst>
      <pc:sldChg chg="modSp">
        <pc:chgData name="Bayliss, Jill" userId="S::jbayliss@washoeschools.net::1c0a1165-55e0-4f4c-ade1-ef6aa344908f" providerId="AD" clId="Web-{896C5FD1-FDD3-22BD-13A0-906299F901A9}" dt="2025-03-18T16:03:01.817" v="114" actId="14100"/>
        <pc:sldMkLst>
          <pc:docMk/>
          <pc:sldMk cId="925944893" sldId="266"/>
        </pc:sldMkLst>
        <pc:spChg chg="mod">
          <ac:chgData name="Bayliss, Jill" userId="S::jbayliss@washoeschools.net::1c0a1165-55e0-4f4c-ade1-ef6aa344908f" providerId="AD" clId="Web-{896C5FD1-FDD3-22BD-13A0-906299F901A9}" dt="2025-03-18T16:02:56.255" v="113" actId="1076"/>
          <ac:spMkLst>
            <pc:docMk/>
            <pc:sldMk cId="925944893" sldId="266"/>
            <ac:spMk id="5" creationId="{00000000-0000-0000-0000-000000000000}"/>
          </ac:spMkLst>
        </pc:spChg>
        <pc:spChg chg="mod">
          <ac:chgData name="Bayliss, Jill" userId="S::jbayliss@washoeschools.net::1c0a1165-55e0-4f4c-ade1-ef6aa344908f" providerId="AD" clId="Web-{896C5FD1-FDD3-22BD-13A0-906299F901A9}" dt="2025-03-18T16:03:01.817" v="114" actId="14100"/>
          <ac:spMkLst>
            <pc:docMk/>
            <pc:sldMk cId="925944893" sldId="266"/>
            <ac:spMk id="9" creationId="{27F77F75-09E5-46BE-B3B8-1D00C95593A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3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2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102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92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86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04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60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67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4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3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38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2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0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08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SKY RANCH MIDDLE SCHOOL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HOME OF THE THUNDERBOLTS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873" y="5153891"/>
            <a:ext cx="107049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To Most People the sky is the limit--To Thunderbolts, the sky is Home!!</a:t>
            </a:r>
            <a:endParaRPr lang="en-US" sz="2400"/>
          </a:p>
          <a:p>
            <a:r>
              <a:rPr lang="en-US"/>
              <a:t> 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FEF32D-4A42-0310-BED5-D90CB9283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9749" y="60717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2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THUNDERBOLTS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57" y="77739"/>
            <a:ext cx="5307307" cy="3281281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6DEE22-8C3B-4F02-AA6C-B0929A2A108E}"/>
              </a:ext>
            </a:extLst>
          </p:cNvPr>
          <p:cNvSpPr txBox="1"/>
          <p:nvPr/>
        </p:nvSpPr>
        <p:spPr>
          <a:xfrm rot="20400000">
            <a:off x="1311925" y="4930543"/>
            <a:ext cx="193943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JILL BAYLISS</a:t>
            </a:r>
          </a:p>
          <a:p>
            <a:r>
              <a:rPr lang="en-US" dirty="0"/>
              <a:t>Principal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325582-DFFF-4A5B-84C6-654E190881F8}"/>
              </a:ext>
            </a:extLst>
          </p:cNvPr>
          <p:cNvSpPr txBox="1"/>
          <p:nvPr/>
        </p:nvSpPr>
        <p:spPr>
          <a:xfrm>
            <a:off x="6157704" y="3752553"/>
            <a:ext cx="20598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KATI FITZPATRICK</a:t>
            </a:r>
          </a:p>
          <a:p>
            <a:r>
              <a:rPr lang="en-US" dirty="0"/>
              <a:t>Asst. Principal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957076-46AE-4610-9637-17CD860ABDE2}"/>
              </a:ext>
            </a:extLst>
          </p:cNvPr>
          <p:cNvSpPr txBox="1"/>
          <p:nvPr/>
        </p:nvSpPr>
        <p:spPr>
          <a:xfrm>
            <a:off x="8988939" y="3705760"/>
            <a:ext cx="19726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HUGO GUILLEN</a:t>
            </a:r>
          </a:p>
          <a:p>
            <a:r>
              <a:rPr lang="en-US" dirty="0"/>
              <a:t>Dean</a:t>
            </a:r>
          </a:p>
        </p:txBody>
      </p:sp>
      <p:pic>
        <p:nvPicPr>
          <p:cNvPr id="3" name="Picture 3" descr="A picture containing person, window, posing&#10;&#10;Description automatically generated">
            <a:extLst>
              <a:ext uri="{FF2B5EF4-FFF2-40B4-BE49-F238E27FC236}">
                <a16:creationId xmlns:a16="http://schemas.microsoft.com/office/drawing/2014/main" id="{B40EA5CF-68B7-2E0F-26EA-00282250D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>
            <a:off x="477071" y="2449682"/>
            <a:ext cx="2084682" cy="2424308"/>
          </a:xfrm>
          <a:prstGeom prst="rect">
            <a:avLst/>
          </a:prstGeom>
        </p:spPr>
      </p:pic>
      <p:pic>
        <p:nvPicPr>
          <p:cNvPr id="4" name="Picture 4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DA7CF00B-361B-39BD-3674-730A681D4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704" y="4550786"/>
            <a:ext cx="1943571" cy="2121098"/>
          </a:xfrm>
          <a:prstGeom prst="rect">
            <a:avLst/>
          </a:prstGeom>
        </p:spPr>
      </p:pic>
      <p:pic>
        <p:nvPicPr>
          <p:cNvPr id="8" name="Picture 7" descr="A person smiling at camera&#10;&#10;Description automatically generated">
            <a:extLst>
              <a:ext uri="{FF2B5EF4-FFF2-40B4-BE49-F238E27FC236}">
                <a16:creationId xmlns:a16="http://schemas.microsoft.com/office/drawing/2014/main" id="{6959D84F-55FE-9DE4-B849-9D9B6272DE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76" r="13480"/>
          <a:stretch/>
        </p:blipFill>
        <p:spPr>
          <a:xfrm rot="5400000">
            <a:off x="3142721" y="4522576"/>
            <a:ext cx="2107454" cy="2163874"/>
          </a:xfrm>
          <a:prstGeom prst="rect">
            <a:avLst/>
          </a:prstGeom>
        </p:spPr>
      </p:pic>
      <p:pic>
        <p:nvPicPr>
          <p:cNvPr id="10" name="Picture 9" descr="A person standing in front of a board with a clock&#10;&#10;Description automatically generated">
            <a:extLst>
              <a:ext uri="{FF2B5EF4-FFF2-40B4-BE49-F238E27FC236}">
                <a16:creationId xmlns:a16="http://schemas.microsoft.com/office/drawing/2014/main" id="{38CDD94A-453D-1376-ADEC-B826843370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901" t="22647" r="40713" b="32995"/>
          <a:stretch/>
        </p:blipFill>
        <p:spPr>
          <a:xfrm rot="5400000">
            <a:off x="8948232" y="4406376"/>
            <a:ext cx="2054013" cy="22815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54D61F-7A86-F0FE-8B83-F95A9472FAE9}"/>
              </a:ext>
            </a:extLst>
          </p:cNvPr>
          <p:cNvSpPr txBox="1"/>
          <p:nvPr/>
        </p:nvSpPr>
        <p:spPr>
          <a:xfrm>
            <a:off x="3114511" y="3732139"/>
            <a:ext cx="216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BRAD NAUGHTON</a:t>
            </a:r>
          </a:p>
          <a:p>
            <a:r>
              <a:rPr lang="en-US" dirty="0"/>
              <a:t>Asst. Principal</a:t>
            </a:r>
          </a:p>
        </p:txBody>
      </p:sp>
      <p:pic>
        <p:nvPicPr>
          <p:cNvPr id="9" name="admin">
            <a:hlinkClick r:id="" action="ppaction://media"/>
            <a:extLst>
              <a:ext uri="{FF2B5EF4-FFF2-40B4-BE49-F238E27FC236}">
                <a16:creationId xmlns:a16="http://schemas.microsoft.com/office/drawing/2014/main" id="{038158C7-DF1E-BEF7-8E0C-4A27E356F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9900" y="6086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000"/>
    </mc:Choice>
    <mc:Fallback xmlns="">
      <p:transition spd="slow"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Original Sky Ranch Airport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31873" y="1662545"/>
            <a:ext cx="6354961" cy="4697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2036" y="2066025"/>
            <a:ext cx="25492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Opened in November 1941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Closed 1970ish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Original site for RENO AIR RACES 1964 and 1965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9CD7A0-EBDA-C893-BC9E-7F2A62AA0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3039" y="61573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FLIGHT PLAN    </a:t>
            </a:r>
            <a:r>
              <a:rPr lang="en-US" sz="2400"/>
              <a:t>What we want our students to do!! 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204012"/>
              </p:ext>
            </p:extLst>
          </p:nvPr>
        </p:nvGraphicFramePr>
        <p:xfrm>
          <a:off x="526471" y="3870036"/>
          <a:ext cx="11453092" cy="2530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5271">
                  <a:extLst>
                    <a:ext uri="{9D8B030D-6E8A-4147-A177-3AD203B41FA5}">
                      <a16:colId xmlns:a16="http://schemas.microsoft.com/office/drawing/2014/main" val="1901638537"/>
                    </a:ext>
                  </a:extLst>
                </a:gridCol>
                <a:gridCol w="1466285">
                  <a:extLst>
                    <a:ext uri="{9D8B030D-6E8A-4147-A177-3AD203B41FA5}">
                      <a16:colId xmlns:a16="http://schemas.microsoft.com/office/drawing/2014/main" val="3683894911"/>
                    </a:ext>
                  </a:extLst>
                </a:gridCol>
                <a:gridCol w="1606457">
                  <a:extLst>
                    <a:ext uri="{9D8B030D-6E8A-4147-A177-3AD203B41FA5}">
                      <a16:colId xmlns:a16="http://schemas.microsoft.com/office/drawing/2014/main" val="2448337129"/>
                    </a:ext>
                  </a:extLst>
                </a:gridCol>
                <a:gridCol w="1819076">
                  <a:extLst>
                    <a:ext uri="{9D8B030D-6E8A-4147-A177-3AD203B41FA5}">
                      <a16:colId xmlns:a16="http://schemas.microsoft.com/office/drawing/2014/main" val="2974336300"/>
                    </a:ext>
                  </a:extLst>
                </a:gridCol>
                <a:gridCol w="1827723">
                  <a:extLst>
                    <a:ext uri="{9D8B030D-6E8A-4147-A177-3AD203B41FA5}">
                      <a16:colId xmlns:a16="http://schemas.microsoft.com/office/drawing/2014/main" val="612854377"/>
                    </a:ext>
                  </a:extLst>
                </a:gridCol>
                <a:gridCol w="1460788">
                  <a:extLst>
                    <a:ext uri="{9D8B030D-6E8A-4147-A177-3AD203B41FA5}">
                      <a16:colId xmlns:a16="http://schemas.microsoft.com/office/drawing/2014/main" val="3533376774"/>
                    </a:ext>
                  </a:extLst>
                </a:gridCol>
                <a:gridCol w="1717492">
                  <a:extLst>
                    <a:ext uri="{9D8B030D-6E8A-4147-A177-3AD203B41FA5}">
                      <a16:colId xmlns:a16="http://schemas.microsoft.com/office/drawing/2014/main" val="2241027535"/>
                    </a:ext>
                  </a:extLst>
                </a:gridCol>
              </a:tblGrid>
              <a:tr h="25307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FEARLESS: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When fears are grounded, dreams take flight.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highlight>
                            <a:srgbClr val="0000FF"/>
                          </a:highlight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LEADER: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Know the way, go the way, show the way.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I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INTEGRITY: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Do the right thing even when no one is watching.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G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GRIT: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Perseverance and passion to keep you going.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HONESTY: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If you want to be trusted, be honest.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 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TOLERANCE: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 willingness to embrace another’s uniqueness.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737379"/>
                  </a:ext>
                </a:extLst>
              </a:tr>
            </a:tbl>
          </a:graphicData>
        </a:graphic>
      </p:graphicFrame>
      <p:pic>
        <p:nvPicPr>
          <p:cNvPr id="7" name="Picture" title="SR Thunderbolt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2" y="4174835"/>
            <a:ext cx="1477819" cy="149629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D5B1545-4367-4460-B004-EBF5ADE30D70}"/>
              </a:ext>
            </a:extLst>
          </p:cNvPr>
          <p:cNvSpPr txBox="1">
            <a:spLocks/>
          </p:cNvSpPr>
          <p:nvPr/>
        </p:nvSpPr>
        <p:spPr>
          <a:xfrm>
            <a:off x="1616772" y="2138965"/>
            <a:ext cx="8825659" cy="24265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Sky Ranch Middle School builds </a:t>
            </a:r>
            <a:r>
              <a:rPr lang="en-US" sz="2800">
                <a:solidFill>
                  <a:schemeClr val="accent2"/>
                </a:solidFill>
              </a:rPr>
              <a:t>Fearless</a:t>
            </a:r>
            <a:r>
              <a:rPr lang="en-US" sz="2800"/>
              <a:t> young </a:t>
            </a:r>
            <a:r>
              <a:rPr lang="en-US" sz="2800">
                <a:solidFill>
                  <a:schemeClr val="accent2"/>
                </a:solidFill>
              </a:rPr>
              <a:t>Leaders </a:t>
            </a:r>
            <a:r>
              <a:rPr lang="en-US" sz="2800"/>
              <a:t>who demonstrate </a:t>
            </a:r>
            <a:r>
              <a:rPr lang="en-US" sz="2800">
                <a:solidFill>
                  <a:schemeClr val="accent2"/>
                </a:solidFill>
              </a:rPr>
              <a:t>Integrity</a:t>
            </a:r>
            <a:r>
              <a:rPr lang="en-US" sz="2800"/>
              <a:t>, </a:t>
            </a:r>
            <a:r>
              <a:rPr lang="en-US" sz="2800">
                <a:solidFill>
                  <a:schemeClr val="accent2"/>
                </a:solidFill>
              </a:rPr>
              <a:t>Grit</a:t>
            </a:r>
            <a:r>
              <a:rPr lang="en-US" sz="2800"/>
              <a:t>, </a:t>
            </a:r>
            <a:r>
              <a:rPr lang="en-US" sz="2800">
                <a:solidFill>
                  <a:schemeClr val="accent2"/>
                </a:solidFill>
              </a:rPr>
              <a:t>Honesty</a:t>
            </a:r>
            <a:r>
              <a:rPr lang="en-US" sz="2800"/>
              <a:t>, and </a:t>
            </a:r>
            <a:r>
              <a:rPr lang="en-US" sz="2800">
                <a:solidFill>
                  <a:schemeClr val="accent2"/>
                </a:solidFill>
              </a:rPr>
              <a:t>Tolerance</a:t>
            </a:r>
            <a:r>
              <a:rPr lang="en-US" sz="2800"/>
              <a:t> through their academic excellence and citizenship.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FAD0F9-6201-12A3-75AA-02163E6C6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3163" y="62874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676"/>
    </mc:Choice>
    <mc:Fallback xmlns="">
      <p:transition spd="slow" advClick="0" advTm="26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SRMS GRADING POLICY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4455097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Philosophy of Grading </a:t>
            </a:r>
          </a:p>
          <a:p>
            <a:r>
              <a:rPr lang="en-US"/>
              <a:t>Grading should represent mastery of standards-based content. </a:t>
            </a:r>
          </a:p>
          <a:p>
            <a:r>
              <a:rPr lang="en-US"/>
              <a:t>Grading represents what a student is able to do!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D05C14-3239-4E32-849F-FB4CBE799832}"/>
              </a:ext>
            </a:extLst>
          </p:cNvPr>
          <p:cNvSpPr txBox="1">
            <a:spLocks/>
          </p:cNvSpPr>
          <p:nvPr/>
        </p:nvSpPr>
        <p:spPr>
          <a:xfrm>
            <a:off x="6281414" y="2336873"/>
            <a:ext cx="4455097" cy="35993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HOW GRADING WORKS: </a:t>
            </a:r>
          </a:p>
          <a:p>
            <a:r>
              <a:rPr lang="en-US"/>
              <a:t>Grades are based on two categories—Classwork/Homework and Assessments/Projects </a:t>
            </a:r>
          </a:p>
          <a:p>
            <a:r>
              <a:rPr lang="en-US"/>
              <a:t>Classwork/Homework is 15%</a:t>
            </a:r>
          </a:p>
          <a:p>
            <a:r>
              <a:rPr lang="en-US"/>
              <a:t>Assessment/Projects is 85% </a:t>
            </a:r>
          </a:p>
          <a:p>
            <a:r>
              <a:rPr lang="en-US"/>
              <a:t>Multiple opportunities to succeed—retakes!!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F6E184-D70F-513D-FBFB-08D21A0B7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8926" y="61847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662"/>
    </mc:Choice>
    <mc:Fallback xmlns="">
      <p:transition spd="slow" advClick="0" advTm="47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SCHEDULES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15204" y="2044238"/>
            <a:ext cx="3934526" cy="418576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/>
              <a:t>ELECTIVES –7</a:t>
            </a:r>
            <a:r>
              <a:rPr lang="en-US" sz="2400" b="1" baseline="30000" dirty="0"/>
              <a:t>th</a:t>
            </a:r>
            <a:r>
              <a:rPr lang="en-US" sz="2400" b="1" dirty="0"/>
              <a:t> Grade</a:t>
            </a:r>
          </a:p>
          <a:p>
            <a:r>
              <a:rPr lang="en-US" sz="2200" dirty="0"/>
              <a:t>SEMESTER COURSES      	</a:t>
            </a:r>
          </a:p>
          <a:p>
            <a:r>
              <a:rPr lang="en-US" sz="2200" dirty="0"/>
              <a:t>21st Century</a:t>
            </a:r>
          </a:p>
          <a:p>
            <a:r>
              <a:rPr lang="en-US" sz="2200" dirty="0"/>
              <a:t>Agriculture</a:t>
            </a:r>
          </a:p>
          <a:p>
            <a:r>
              <a:rPr lang="en-US" sz="2200" dirty="0"/>
              <a:t>Stem Lab</a:t>
            </a:r>
          </a:p>
          <a:p>
            <a:r>
              <a:rPr lang="en-US" sz="2200" dirty="0"/>
              <a:t>Robotics</a:t>
            </a:r>
          </a:p>
          <a:p>
            <a:r>
              <a:rPr lang="en-US" sz="2200" dirty="0"/>
              <a:t>Art</a:t>
            </a:r>
          </a:p>
          <a:p>
            <a:r>
              <a:rPr lang="en-US" sz="2200" dirty="0"/>
              <a:t>Digital Drawing and Painting</a:t>
            </a:r>
          </a:p>
          <a:p>
            <a:r>
              <a:rPr lang="en-US" sz="2200" dirty="0"/>
              <a:t>Spanish</a:t>
            </a:r>
          </a:p>
          <a:p>
            <a:r>
              <a:rPr lang="en-US" sz="2200" dirty="0"/>
              <a:t>PE</a:t>
            </a:r>
          </a:p>
          <a:p>
            <a:r>
              <a:rPr lang="en-US" sz="2200" dirty="0"/>
              <a:t>Total Fitness</a:t>
            </a:r>
          </a:p>
          <a:p>
            <a:r>
              <a:rPr lang="en-US" sz="2200" dirty="0"/>
              <a:t>Conditioning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77F75-09E5-46BE-B3B8-1D00C95593A1}"/>
              </a:ext>
            </a:extLst>
          </p:cNvPr>
          <p:cNvSpPr txBox="1"/>
          <p:nvPr/>
        </p:nvSpPr>
        <p:spPr>
          <a:xfrm>
            <a:off x="358635" y="2044238"/>
            <a:ext cx="3423494" cy="35394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/>
              <a:t>7</a:t>
            </a:r>
            <a:r>
              <a:rPr lang="en-US" sz="2400" b="1" baseline="30000"/>
              <a:t>th</a:t>
            </a:r>
            <a:r>
              <a:rPr lang="en-US" sz="2400" b="1"/>
              <a:t> Grade Schedule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Core Classes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/>
              <a:t>Math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/>
              <a:t>Science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/>
              <a:t>ELA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/>
              <a:t>Social Studies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Electives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/>
              <a:t>2 periods—either semester or year long class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 Enrichment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357DB-C800-ADAB-E2FC-76B4267F41FC}"/>
              </a:ext>
            </a:extLst>
          </p:cNvPr>
          <p:cNvSpPr txBox="1"/>
          <p:nvPr/>
        </p:nvSpPr>
        <p:spPr>
          <a:xfrm>
            <a:off x="8118928" y="2044238"/>
            <a:ext cx="3934527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YEAR LONG COURSES</a:t>
            </a:r>
          </a:p>
          <a:p>
            <a:r>
              <a:rPr lang="en-US" sz="2800" dirty="0"/>
              <a:t>Intermediate Band</a:t>
            </a:r>
          </a:p>
          <a:p>
            <a:r>
              <a:rPr lang="en-US" sz="2800" dirty="0"/>
              <a:t>Intermediate Choir</a:t>
            </a:r>
          </a:p>
          <a:p>
            <a:r>
              <a:rPr lang="en-US" sz="2800" dirty="0"/>
              <a:t>Intermediate Orchestra</a:t>
            </a:r>
          </a:p>
          <a:p>
            <a:r>
              <a:rPr lang="en-US" sz="2800" dirty="0"/>
              <a:t>Leadership</a:t>
            </a:r>
          </a:p>
          <a:p>
            <a:r>
              <a:rPr lang="en-US" sz="2800" dirty="0"/>
              <a:t>Yearbook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34016F-365C-2853-0243-A45B35D26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3991" y="5986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4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000"/>
    </mc:Choice>
    <mc:Fallback xmlns="">
      <p:transition spd="slow"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REGISTRATION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Please complete ON-LINE registration </a:t>
            </a:r>
            <a:endParaRPr lang="en-US"/>
          </a:p>
          <a:p>
            <a:r>
              <a:rPr lang="en-US" dirty="0"/>
              <a:t>Registration for Electives </a:t>
            </a:r>
          </a:p>
          <a:p>
            <a:pPr lvl="1"/>
            <a:r>
              <a:rPr lang="en-US" dirty="0"/>
              <a:t>Electronic form for 6</a:t>
            </a:r>
            <a:r>
              <a:rPr lang="en-US" baseline="30000" dirty="0"/>
              <a:t>th</a:t>
            </a:r>
            <a:r>
              <a:rPr lang="en-US" dirty="0"/>
              <a:t>—7</a:t>
            </a:r>
            <a:r>
              <a:rPr lang="en-US" baseline="30000" dirty="0"/>
              <a:t>th</a:t>
            </a:r>
            <a:r>
              <a:rPr lang="en-US" dirty="0"/>
              <a:t>—or 8</a:t>
            </a:r>
            <a:r>
              <a:rPr lang="en-US" baseline="30000" dirty="0"/>
              <a:t>th</a:t>
            </a:r>
            <a:r>
              <a:rPr lang="en-US" dirty="0"/>
              <a:t>.  One submission!!  Due June 1st</a:t>
            </a:r>
          </a:p>
          <a:p>
            <a:r>
              <a:rPr lang="en-US" dirty="0"/>
              <a:t>Website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3266AF-C9DC-1838-4BD3-3587DC11C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571" y="61539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7th Grade Registration FORM 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>
          <a:xfrm>
            <a:off x="728242" y="2295236"/>
            <a:ext cx="6479239" cy="3598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26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26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QR code for the Elective FORM</a:t>
            </a:r>
          </a:p>
          <a:p>
            <a:pPr marL="0" marR="0" lvl="0" indent="0" algn="l" defTabSz="4526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Use the links on the website to access the handouts and course descriptions.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87937" y="2488808"/>
            <a:ext cx="3375821" cy="1071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26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8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QR Code for Elective FORM: </a:t>
            </a:r>
          </a:p>
          <a:p>
            <a:pPr marL="0" marR="0" lvl="0" indent="0" algn="l" defTabSz="4526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78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C33E5D-29DB-9654-1F99-AB5E754B5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02956" y="6112034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B2826-7556-8D52-BD81-3173D6E1E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514" y="3024660"/>
            <a:ext cx="24765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2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0"/>
    </mc:Choice>
    <mc:Fallback xmlns=""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</TotalTime>
  <Words>350</Words>
  <Application>Microsoft Office PowerPoint</Application>
  <PresentationFormat>Widescreen</PresentationFormat>
  <Paragraphs>87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Trebuchet MS</vt:lpstr>
      <vt:lpstr>Berlin</vt:lpstr>
      <vt:lpstr>SKY RANCH MIDDLE SCHOOL</vt:lpstr>
      <vt:lpstr>THUNDERBOLTS</vt:lpstr>
      <vt:lpstr>Original Sky Ranch Airport </vt:lpstr>
      <vt:lpstr>OUR FLIGHT PLAN    What we want our students to do!!  </vt:lpstr>
      <vt:lpstr>SRMS GRADING POLICY </vt:lpstr>
      <vt:lpstr>STUDENT SCHEDULES </vt:lpstr>
      <vt:lpstr>REGISTRATION </vt:lpstr>
      <vt:lpstr>7th Grade Registration FORM </vt:lpstr>
    </vt:vector>
  </TitlesOfParts>
  <Company>Washoe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 RANCH MIDDLE SCHOOL</dc:title>
  <dc:creator>Leonhard, Gina</dc:creator>
  <cp:lastModifiedBy>Bayliss, Jill</cp:lastModifiedBy>
  <cp:revision>79</cp:revision>
  <dcterms:created xsi:type="dcterms:W3CDTF">2019-02-02T22:14:29Z</dcterms:created>
  <dcterms:modified xsi:type="dcterms:W3CDTF">2025-03-18T16:33:34Z</dcterms:modified>
</cp:coreProperties>
</file>